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5"/>
  </p:notesMasterIdLst>
  <p:handoutMasterIdLst>
    <p:handoutMasterId r:id="rId56"/>
  </p:handoutMasterIdLst>
  <p:sldIdLst>
    <p:sldId id="340" r:id="rId3"/>
    <p:sldId id="256" r:id="rId4"/>
    <p:sldId id="257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2" autoAdjust="0"/>
    <p:restoredTop sz="94721" autoAdjust="0"/>
  </p:normalViewPr>
  <p:slideViewPr>
    <p:cSldViewPr snapToGrid="0" showGuides="1">
      <p:cViewPr varScale="1">
        <p:scale>
          <a:sx n="84" d="100"/>
          <a:sy n="84" d="100"/>
        </p:scale>
        <p:origin x="2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18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117E-D58A-422A-A81B-362E9F2EA265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38575-B761-4121-A7E4-457BB6265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6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52672-2D72-42C2-B0B5-4CADDCB794C9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A502-DDEA-4552-B72A-9C62FF6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3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2703" y="357393"/>
            <a:ext cx="2099258" cy="9144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Category 1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2703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32703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332703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32703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32703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689537" y="357393"/>
            <a:ext cx="2099258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689537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689537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689537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2689537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2689537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046371" y="357393"/>
            <a:ext cx="2099258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Category 3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6371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046371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5046371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5046371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046371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403205" y="357393"/>
            <a:ext cx="2099258" cy="9144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Category 4</a:t>
            </a:r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403205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403205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403205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403205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7403205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760039" y="357393"/>
            <a:ext cx="2099258" cy="9144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Category 5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760039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760039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760039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9760039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9760039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33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You can type your own categories and points values in this game board.</a:t>
            </a:r>
          </a:p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slides we’ve provided.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a points box to go to that question,</a:t>
            </a:r>
            <a:r>
              <a:rPr lang="en-US" sz="1600" baseline="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then </a:t>
            </a: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to</a:t>
            </a:r>
            <a:r>
              <a:rPr lang="en-US" sz="1600" baseline="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move to the answer slide</a:t>
            </a: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the left triangle to return to this game board slide. </a:t>
            </a:r>
          </a:p>
        </p:txBody>
      </p:sp>
    </p:spTree>
    <p:extLst>
      <p:ext uri="{BB962C8B-B14F-4D97-AF65-F5344CB8AC3E}">
        <p14:creationId xmlns:p14="http://schemas.microsoft.com/office/powerpoint/2010/main" val="383076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3 Answ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3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Type answer here. 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 smtClean="0"/>
              <a:t>Category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4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Category 4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4 Ques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Type question here. 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 smtClean="0"/>
              <a:t>Category 4</a:t>
            </a:r>
            <a:endParaRPr lang="en-US" dirty="0"/>
          </a:p>
        </p:txBody>
      </p:sp>
      <p:sp>
        <p:nvSpPr>
          <p:cNvPr id="12" name="Back to game board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4 Answ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3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Type answer here. 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 smtClean="0"/>
              <a:t>Category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5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Category 5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5 Questions">
    <p:bg>
      <p:bgPr>
        <a:solidFill>
          <a:schemeClr val="bg2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Type question here. 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 smtClean="0"/>
              <a:t>Category 5</a:t>
            </a:r>
            <a:endParaRPr lang="en-US" dirty="0"/>
          </a:p>
        </p:txBody>
      </p:sp>
      <p:sp>
        <p:nvSpPr>
          <p:cNvPr id="12" name="Back to game board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5 Answ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3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Type answer here. 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 smtClean="0"/>
              <a:t>Category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9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1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Category 1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1 Ques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Type question here. 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left triangle to return to the game board slide.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 smtClean="0"/>
              <a:t>Category 1</a:t>
            </a:r>
            <a:endParaRPr lang="en-US" dirty="0"/>
          </a:p>
        </p:txBody>
      </p:sp>
      <p:sp>
        <p:nvSpPr>
          <p:cNvPr id="14" name="Back to game board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1 Answ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3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Type answer here. 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 smtClean="0"/>
              <a:t>Category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2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Category 2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2 Ques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Type question here. 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 smtClean="0"/>
              <a:t>Category 2</a:t>
            </a:r>
            <a:endParaRPr lang="en-US" dirty="0"/>
          </a:p>
        </p:txBody>
      </p:sp>
      <p:sp>
        <p:nvSpPr>
          <p:cNvPr id="12" name="Back to game board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2 Answ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3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Type answer here. 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 smtClean="0"/>
              <a:t>Category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3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Category 3 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3 Ques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15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Type question here. 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 smtClean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 smtClean="0"/>
              <a:t>Category 3</a:t>
            </a:r>
            <a:endParaRPr lang="en-US" dirty="0"/>
          </a:p>
        </p:txBody>
      </p:sp>
      <p:sp>
        <p:nvSpPr>
          <p:cNvPr id="12" name="Back to game board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3588" y="5900384"/>
            <a:ext cx="7969542" cy="78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588" y="1825625"/>
            <a:ext cx="10220212" cy="407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A184-F35B-4AFC-AC27-402630BF31EA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1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6" r:id="rId3"/>
    <p:sldLayoutId id="2147483668" r:id="rId4"/>
    <p:sldLayoutId id="2147483662" r:id="rId5"/>
    <p:sldLayoutId id="2147483669" r:id="rId6"/>
    <p:sldLayoutId id="2147483670" r:id="rId7"/>
    <p:sldLayoutId id="2147483663" r:id="rId8"/>
    <p:sldLayoutId id="2147483671" r:id="rId9"/>
    <p:sldLayoutId id="2147483672" r:id="rId10"/>
    <p:sldLayoutId id="2147483664" r:id="rId11"/>
    <p:sldLayoutId id="2147483673" r:id="rId12"/>
    <p:sldLayoutId id="2147483674" r:id="rId13"/>
    <p:sldLayoutId id="2147483665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51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7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37810" y="5092349"/>
            <a:ext cx="5957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On The Constitution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Bicameral Legislation?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13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Impeachment starts by </a:t>
            </a:r>
            <a:r>
              <a:rPr lang="en-US" dirty="0" smtClean="0"/>
              <a:t>being ______ </a:t>
            </a:r>
            <a:r>
              <a:rPr lang="en-US" dirty="0" smtClean="0"/>
              <a:t>and is </a:t>
            </a:r>
            <a:r>
              <a:rPr lang="en-US" dirty="0" smtClean="0"/>
              <a:t>tried </a:t>
            </a:r>
            <a:r>
              <a:rPr lang="en-US" dirty="0" smtClean="0"/>
              <a:t>in_______.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08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charged by House of Representatives and </a:t>
            </a:r>
            <a:r>
              <a:rPr lang="en-US" dirty="0" smtClean="0"/>
              <a:t>tried </a:t>
            </a:r>
            <a:r>
              <a:rPr lang="en-US" dirty="0" smtClean="0"/>
              <a:t>in Senate?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20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Article 2 is based on this branch.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Executive Branch?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033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Elections that elect the President and Vice President.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7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General Elections?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35 Years Old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Born in the United States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Resident of the United States for 14 years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26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the eligibility requirements to be President?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311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Expressed</a:t>
            </a:r>
            <a:r>
              <a:rPr lang="en-US" dirty="0" smtClean="0"/>
              <a:t> </a:t>
            </a:r>
            <a:r>
              <a:rPr lang="en-US" dirty="0" smtClean="0"/>
              <a:t>Powers of the President.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013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Article 1</a:t>
            </a:r>
            <a:endParaRPr lang="en-US" dirty="0"/>
          </a:p>
        </p:txBody>
      </p:sp>
      <p:sp>
        <p:nvSpPr>
          <p:cNvPr id="128" name="Text Placeholder 1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100</a:t>
            </a:r>
            <a:endParaRPr lang="en-US" dirty="0"/>
          </a:p>
        </p:txBody>
      </p:sp>
      <p:sp>
        <p:nvSpPr>
          <p:cNvPr id="133" name="Text Placeholder 13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sldjump"/>
              </a:rPr>
              <a:t>200</a:t>
            </a:r>
            <a:endParaRPr lang="en-US" dirty="0"/>
          </a:p>
        </p:txBody>
      </p:sp>
      <p:sp>
        <p:nvSpPr>
          <p:cNvPr id="138" name="Text Placeholder 13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smtClean="0">
                <a:hlinkClick r:id="rId4" action="ppaction://hlinksldjump"/>
              </a:rPr>
              <a:t>300</a:t>
            </a:r>
            <a:endParaRPr lang="en-US" dirty="0"/>
          </a:p>
        </p:txBody>
      </p:sp>
      <p:sp>
        <p:nvSpPr>
          <p:cNvPr id="143" name="Text Placeholder 14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 smtClean="0">
                <a:hlinkClick r:id="rId5" action="ppaction://hlinksldjump"/>
              </a:rPr>
              <a:t>400</a:t>
            </a:r>
            <a:endParaRPr lang="en-US" dirty="0"/>
          </a:p>
        </p:txBody>
      </p:sp>
      <p:sp>
        <p:nvSpPr>
          <p:cNvPr id="148" name="Text Placeholder 14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 smtClean="0">
                <a:hlinkClick r:id="rId6" action="ppaction://hlinksldjump"/>
              </a:rPr>
              <a:t>500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Article 2</a:t>
            </a:r>
            <a:endParaRPr lang="en-US" dirty="0"/>
          </a:p>
        </p:txBody>
      </p:sp>
      <p:sp>
        <p:nvSpPr>
          <p:cNvPr id="129" name="Text Placeholder 1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>
                <a:hlinkClick r:id="rId7" action="ppaction://hlinksldjump"/>
              </a:rPr>
              <a:t>100</a:t>
            </a:r>
            <a:endParaRPr lang="en-US" dirty="0"/>
          </a:p>
        </p:txBody>
      </p:sp>
      <p:sp>
        <p:nvSpPr>
          <p:cNvPr id="134" name="Text Placeholder 13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>
                <a:hlinkClick r:id="rId8" action="ppaction://hlinksldjump"/>
              </a:rPr>
              <a:t>200</a:t>
            </a:r>
            <a:endParaRPr lang="en-US" dirty="0"/>
          </a:p>
        </p:txBody>
      </p:sp>
      <p:sp>
        <p:nvSpPr>
          <p:cNvPr id="139" name="Text Placeholder 13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 smtClean="0">
                <a:hlinkClick r:id="rId9" action="ppaction://hlinksldjump"/>
              </a:rPr>
              <a:t>300</a:t>
            </a:r>
            <a:endParaRPr lang="en-US" dirty="0"/>
          </a:p>
        </p:txBody>
      </p:sp>
      <p:sp>
        <p:nvSpPr>
          <p:cNvPr id="144" name="Text Placeholder 14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 smtClean="0">
                <a:hlinkClick r:id="rId10" action="ppaction://hlinksldjump"/>
              </a:rPr>
              <a:t>400</a:t>
            </a:r>
            <a:endParaRPr lang="en-US" dirty="0"/>
          </a:p>
        </p:txBody>
      </p:sp>
      <p:sp>
        <p:nvSpPr>
          <p:cNvPr id="149" name="Text Placeholder 14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 smtClean="0">
                <a:hlinkClick r:id="rId11" action="ppaction://hlinksldjump"/>
              </a:rPr>
              <a:t>500</a:t>
            </a:r>
            <a:endParaRPr lang="en-US" dirty="0"/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Article 3</a:t>
            </a:r>
            <a:endParaRPr lang="en-US" dirty="0"/>
          </a:p>
        </p:txBody>
      </p:sp>
      <p:sp>
        <p:nvSpPr>
          <p:cNvPr id="130" name="Text Placeholder 12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>
                <a:hlinkClick r:id="rId12" action="ppaction://hlinksldjump"/>
              </a:rPr>
              <a:t>100</a:t>
            </a:r>
            <a:endParaRPr lang="en-US" dirty="0"/>
          </a:p>
        </p:txBody>
      </p:sp>
      <p:sp>
        <p:nvSpPr>
          <p:cNvPr id="135" name="Text Placeholder 13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 smtClean="0">
                <a:hlinkClick r:id="rId13" action="ppaction://hlinksldjump"/>
              </a:rPr>
              <a:t>200</a:t>
            </a:r>
            <a:endParaRPr lang="en-US" dirty="0"/>
          </a:p>
        </p:txBody>
      </p:sp>
      <p:sp>
        <p:nvSpPr>
          <p:cNvPr id="140" name="Text Placeholder 13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 smtClean="0">
                <a:hlinkClick r:id="rId14" action="ppaction://hlinksldjump"/>
              </a:rPr>
              <a:t>300</a:t>
            </a:r>
            <a:endParaRPr lang="en-US" dirty="0"/>
          </a:p>
        </p:txBody>
      </p:sp>
      <p:sp>
        <p:nvSpPr>
          <p:cNvPr id="145" name="Text Placeholder 14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 smtClean="0">
                <a:hlinkClick r:id="rId15" action="ppaction://hlinksldjump"/>
              </a:rPr>
              <a:t>400</a:t>
            </a:r>
            <a:endParaRPr lang="en-US" dirty="0"/>
          </a:p>
        </p:txBody>
      </p:sp>
      <p:sp>
        <p:nvSpPr>
          <p:cNvPr id="150" name="Text Placeholder 14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 smtClean="0">
                <a:hlinkClick r:id="rId16" action="ppaction://hlinksldjump"/>
              </a:rPr>
              <a:t>500</a:t>
            </a:r>
            <a:endParaRPr lang="en-US" dirty="0"/>
          </a:p>
        </p:txBody>
      </p:sp>
      <p:sp>
        <p:nvSpPr>
          <p:cNvPr id="66" name="Text Placeholder 6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Constitution</a:t>
            </a:r>
          </a:p>
          <a:p>
            <a:r>
              <a:rPr lang="en-US" dirty="0" smtClean="0"/>
              <a:t>Convention</a:t>
            </a:r>
            <a:endParaRPr lang="en-US" dirty="0"/>
          </a:p>
        </p:txBody>
      </p:sp>
      <p:sp>
        <p:nvSpPr>
          <p:cNvPr id="131" name="Text Placeholder 1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>
                <a:hlinkClick r:id="rId17" action="ppaction://hlinksldjump"/>
              </a:rPr>
              <a:t>100</a:t>
            </a:r>
            <a:endParaRPr lang="en-US" dirty="0"/>
          </a:p>
        </p:txBody>
      </p:sp>
      <p:sp>
        <p:nvSpPr>
          <p:cNvPr id="136" name="Text Placeholder 13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 smtClean="0">
                <a:hlinkClick r:id="rId18" action="ppaction://hlinksldjump"/>
              </a:rPr>
              <a:t>200</a:t>
            </a:r>
            <a:endParaRPr lang="en-US" dirty="0"/>
          </a:p>
        </p:txBody>
      </p:sp>
      <p:sp>
        <p:nvSpPr>
          <p:cNvPr id="141" name="Text Placeholder 14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 smtClean="0">
                <a:hlinkClick r:id="rId19" action="ppaction://hlinksldjump"/>
              </a:rPr>
              <a:t>300</a:t>
            </a:r>
            <a:endParaRPr lang="en-US" dirty="0"/>
          </a:p>
        </p:txBody>
      </p:sp>
      <p:sp>
        <p:nvSpPr>
          <p:cNvPr id="146" name="Text Placeholder 14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 smtClean="0">
                <a:hlinkClick r:id="rId20" action="ppaction://hlinksldjump"/>
              </a:rPr>
              <a:t>400</a:t>
            </a:r>
            <a:endParaRPr lang="en-US" dirty="0"/>
          </a:p>
        </p:txBody>
      </p:sp>
      <p:sp>
        <p:nvSpPr>
          <p:cNvPr id="151" name="Text Placeholder 15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 smtClean="0">
                <a:hlinkClick r:id="rId21" action="ppaction://hlinksldjump"/>
              </a:rPr>
              <a:t>500</a:t>
            </a:r>
            <a:endParaRPr lang="en-US" dirty="0"/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Bill </a:t>
            </a:r>
            <a:r>
              <a:rPr lang="en-US" smtClean="0"/>
              <a:t>of Rights</a:t>
            </a:r>
            <a:endParaRPr lang="en-US" dirty="0"/>
          </a:p>
        </p:txBody>
      </p:sp>
      <p:sp>
        <p:nvSpPr>
          <p:cNvPr id="132" name="Text Placeholder 13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>
                <a:hlinkClick r:id="rId22" action="ppaction://hlinksldjump"/>
              </a:rPr>
              <a:t>100</a:t>
            </a:r>
            <a:endParaRPr lang="en-US" dirty="0"/>
          </a:p>
        </p:txBody>
      </p:sp>
      <p:sp>
        <p:nvSpPr>
          <p:cNvPr id="137" name="Text Placeholder 13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smtClean="0">
                <a:hlinkClick r:id="rId23" action="ppaction://hlinksldjump"/>
              </a:rPr>
              <a:t>200</a:t>
            </a:r>
            <a:endParaRPr lang="en-US" dirty="0"/>
          </a:p>
        </p:txBody>
      </p:sp>
      <p:sp>
        <p:nvSpPr>
          <p:cNvPr id="142" name="Text Placeholder 14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>
                <a:hlinkClick r:id="rId24" action="ppaction://hlinksldjump"/>
              </a:rPr>
              <a:t>300</a:t>
            </a:r>
            <a:endParaRPr lang="en-US" dirty="0"/>
          </a:p>
        </p:txBody>
      </p:sp>
      <p:sp>
        <p:nvSpPr>
          <p:cNvPr id="147" name="Text Placeholder 14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 smtClean="0">
                <a:hlinkClick r:id="rId25" action="ppaction://hlinksldjump"/>
              </a:rPr>
              <a:t>400</a:t>
            </a:r>
            <a:endParaRPr lang="en-US" dirty="0"/>
          </a:p>
        </p:txBody>
      </p:sp>
      <p:sp>
        <p:nvSpPr>
          <p:cNvPr id="152" name="Text Placeholder 15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 smtClean="0">
                <a:hlinkClick r:id="rId26" action="ppaction://hlinksldjump"/>
              </a:rPr>
              <a:t>50</a:t>
            </a:r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30249" y="1485900"/>
            <a:ext cx="8885530" cy="3223259"/>
          </a:xfrm>
        </p:spPr>
        <p:txBody>
          <a:bodyPr/>
          <a:lstStyle/>
          <a:p>
            <a:r>
              <a:rPr lang="en-US" dirty="0" smtClean="0"/>
              <a:t>What 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Commander in Chief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Make Treaties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Judicial Appointments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Ambassador Appointments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Grant Pardons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Proposes Laws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12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President can ____ a bill that was passed by Congress.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04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Veto?</a:t>
            </a:r>
          </a:p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600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Article 3 is on this branch.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Judicial Branch?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236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Appoints Federal and Supreme Court judges.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211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the President?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023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Check that is given to the Judicial Branch.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178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Declare </a:t>
            </a:r>
            <a:r>
              <a:rPr lang="en-US" dirty="0"/>
              <a:t>A</a:t>
            </a:r>
            <a:r>
              <a:rPr lang="en-US" dirty="0" smtClean="0"/>
              <a:t>cts Unconstitutional of both the Legislative and Executive branch?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660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Given Tenure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24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branch is talked about in Article 1? 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3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Supreme Courts’ Judges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265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Basis </a:t>
            </a:r>
            <a:r>
              <a:rPr lang="en-US" dirty="0" smtClean="0"/>
              <a:t>of Judicial Review.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200" dirty="0" smtClean="0"/>
              <a:t>Hint: it’s a Court case</a:t>
            </a:r>
            <a:endParaRPr lang="en-US" sz="12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3720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Marbury v. Madison? 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34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Counted slaves as 3/5</a:t>
            </a:r>
            <a:r>
              <a:rPr lang="en-US" baseline="30000" dirty="0" smtClean="0"/>
              <a:t>th</a:t>
            </a:r>
            <a:r>
              <a:rPr lang="en-US" dirty="0" smtClean="0"/>
              <a:t> of a person.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 Convention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41678" y="1873957"/>
            <a:ext cx="9309541" cy="2001892"/>
          </a:xfrm>
        </p:spPr>
        <p:txBody>
          <a:bodyPr/>
          <a:lstStyle/>
          <a:p>
            <a:r>
              <a:rPr lang="en-US" dirty="0" smtClean="0"/>
              <a:t>What is 3/5</a:t>
            </a:r>
            <a:r>
              <a:rPr lang="en-US" baseline="30000" dirty="0" smtClean="0"/>
              <a:t>th</a:t>
            </a:r>
            <a:r>
              <a:rPr lang="en-US" dirty="0" smtClean="0"/>
              <a:t> Compromise?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 Convention</a:t>
            </a:r>
          </a:p>
        </p:txBody>
      </p:sp>
    </p:spTree>
    <p:extLst>
      <p:ext uri="{BB962C8B-B14F-4D97-AF65-F5344CB8AC3E}">
        <p14:creationId xmlns:p14="http://schemas.microsoft.com/office/powerpoint/2010/main" val="25406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Made a concession to the small states: 2 Senators and Representatives by population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 Convention</a:t>
            </a:r>
          </a:p>
        </p:txBody>
      </p:sp>
    </p:spTree>
    <p:extLst>
      <p:ext uri="{BB962C8B-B14F-4D97-AF65-F5344CB8AC3E}">
        <p14:creationId xmlns:p14="http://schemas.microsoft.com/office/powerpoint/2010/main" val="3077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smtClean="0"/>
              <a:t>Great Compromise?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 Convention</a:t>
            </a:r>
          </a:p>
        </p:txBody>
      </p:sp>
    </p:spTree>
    <p:extLst>
      <p:ext uri="{BB962C8B-B14F-4D97-AF65-F5344CB8AC3E}">
        <p14:creationId xmlns:p14="http://schemas.microsoft.com/office/powerpoint/2010/main" val="32836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Favored by the large states by: Securing the power to tax and to regulate commerce, Divided Government, National has more power than States, and Strong President.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 Convention</a:t>
            </a:r>
          </a:p>
        </p:txBody>
      </p:sp>
    </p:spTree>
    <p:extLst>
      <p:ext uri="{BB962C8B-B14F-4D97-AF65-F5344CB8AC3E}">
        <p14:creationId xmlns:p14="http://schemas.microsoft.com/office/powerpoint/2010/main" val="42462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Virginia Plan?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 Convention</a:t>
            </a:r>
          </a:p>
        </p:txBody>
      </p:sp>
    </p:spTree>
    <p:extLst>
      <p:ext uri="{BB962C8B-B14F-4D97-AF65-F5344CB8AC3E}">
        <p14:creationId xmlns:p14="http://schemas.microsoft.com/office/powerpoint/2010/main" val="76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Favored by the small states by: Congress given the power to regulate commerce and taxes, Unicameral legislature, Loose confederation, and States had more power than National.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 Convention</a:t>
            </a:r>
          </a:p>
        </p:txBody>
      </p:sp>
    </p:spTree>
    <p:extLst>
      <p:ext uri="{BB962C8B-B14F-4D97-AF65-F5344CB8AC3E}">
        <p14:creationId xmlns:p14="http://schemas.microsoft.com/office/powerpoint/2010/main" val="11624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the Legislative Branch or Congress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New Jersey Plan?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 Convention</a:t>
            </a:r>
          </a:p>
        </p:txBody>
      </p:sp>
    </p:spTree>
    <p:extLst>
      <p:ext uri="{BB962C8B-B14F-4D97-AF65-F5344CB8AC3E}">
        <p14:creationId xmlns:p14="http://schemas.microsoft.com/office/powerpoint/2010/main" val="32446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Presided over the </a:t>
            </a:r>
            <a:r>
              <a:rPr lang="en-US" dirty="0" smtClean="0"/>
              <a:t>Constitutional </a:t>
            </a:r>
            <a:r>
              <a:rPr lang="en-US" dirty="0" smtClean="0"/>
              <a:t>Convention.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 Convention</a:t>
            </a:r>
          </a:p>
        </p:txBody>
      </p:sp>
    </p:spTree>
    <p:extLst>
      <p:ext uri="{BB962C8B-B14F-4D97-AF65-F5344CB8AC3E}">
        <p14:creationId xmlns:p14="http://schemas.microsoft.com/office/powerpoint/2010/main" val="28065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Who is George Washington?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 Convention</a:t>
            </a:r>
          </a:p>
        </p:txBody>
      </p:sp>
    </p:spTree>
    <p:extLst>
      <p:ext uri="{BB962C8B-B14F-4D97-AF65-F5344CB8AC3E}">
        <p14:creationId xmlns:p14="http://schemas.microsoft.com/office/powerpoint/2010/main" val="4669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41679" y="1873956"/>
            <a:ext cx="8885530" cy="3098093"/>
          </a:xfrm>
        </p:spPr>
        <p:txBody>
          <a:bodyPr/>
          <a:lstStyle/>
          <a:p>
            <a:r>
              <a:rPr lang="en-US" dirty="0" smtClean="0"/>
              <a:t>Freedom of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Speech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Petition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Assembly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Religion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Press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7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First Amendment? 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Amendment </a:t>
            </a:r>
            <a:r>
              <a:rPr lang="en-US" dirty="0"/>
              <a:t>created a term limit of two terms for Presidents and </a:t>
            </a:r>
            <a:r>
              <a:rPr lang="en-US" dirty="0" smtClean="0"/>
              <a:t>the President that </a:t>
            </a:r>
            <a:r>
              <a:rPr lang="en-US" dirty="0"/>
              <a:t>was the reason for this amendment?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the 22</a:t>
            </a:r>
            <a:r>
              <a:rPr lang="en-US" baseline="30000" dirty="0"/>
              <a:t>nd</a:t>
            </a:r>
            <a:r>
              <a:rPr lang="en-US" dirty="0"/>
              <a:t> Amendment and President Franklin D. “FDR” Roosevelt?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Reserved Powers of the States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3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10</a:t>
            </a:r>
            <a:r>
              <a:rPr lang="en-US" baseline="30000" dirty="0" smtClean="0"/>
              <a:t>th</a:t>
            </a:r>
            <a:r>
              <a:rPr lang="en-US" dirty="0" smtClean="0"/>
              <a:t> Amendment?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7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Due Process Rights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3 of the </a:t>
            </a:r>
            <a:r>
              <a:rPr lang="en-US" dirty="0" smtClean="0"/>
              <a:t>Enumerated </a:t>
            </a:r>
            <a:r>
              <a:rPr lang="en-US" dirty="0" smtClean="0"/>
              <a:t>Powers given in Article 1.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83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5</a:t>
            </a:r>
            <a:r>
              <a:rPr lang="en-US" baseline="30000" dirty="0" smtClean="0"/>
              <a:t>th</a:t>
            </a:r>
            <a:r>
              <a:rPr lang="en-US" dirty="0" smtClean="0"/>
              <a:t> Amendment?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right to jury trial for civil cases and tried in Federal Courts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the 7</a:t>
            </a:r>
            <a:r>
              <a:rPr lang="en-US" baseline="30000" dirty="0" smtClean="0"/>
              <a:t>th</a:t>
            </a:r>
            <a:r>
              <a:rPr lang="en-US" dirty="0" smtClean="0"/>
              <a:t> Amendment?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41679" y="278296"/>
            <a:ext cx="8885530" cy="5367129"/>
          </a:xfrm>
        </p:spPr>
        <p:txBody>
          <a:bodyPr/>
          <a:lstStyle/>
          <a:p>
            <a:r>
              <a:rPr lang="en-US" dirty="0" smtClean="0"/>
              <a:t>What is…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 collect taxes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 regulate Commerce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 coin Money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 provide and maintain Navy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 make Rules for the Government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To organize Militia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“Power of the Purse”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Leader of the House </a:t>
            </a:r>
            <a:r>
              <a:rPr lang="en-US" dirty="0" smtClean="0"/>
              <a:t>of </a:t>
            </a:r>
            <a:r>
              <a:rPr lang="en-US" dirty="0" smtClean="0"/>
              <a:t>Representatives.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09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What is Speaker of the House?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006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legislature divided into two houses, is called what?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</a:t>
            </a:r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9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me Board Colorful 16x9">
  <a:themeElements>
    <a:clrScheme name="Game Board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a:spPr>
      <a:bodyPr rtlCol="0" anchor="ctr"/>
      <a:lstStyle>
        <a:defPPr algn="ctr">
          <a:lnSpc>
            <a:spcPct val="90000"/>
          </a:lnSpc>
          <a:defRPr sz="2400" dirty="0" smtClean="0">
            <a:solidFill>
              <a:schemeClr val="bg2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ameBoardColorful_16x9.potx" id="{98C88DC9-98CC-4C0C-8A35-B3A047044276}" vid="{FD87E919-AD65-4324-B175-BCA884E59E92}"/>
    </a:ext>
  </a:extLst>
</a:theme>
</file>

<file path=ppt/theme/theme2.xml><?xml version="1.0" encoding="utf-8"?>
<a:theme xmlns:a="http://schemas.openxmlformats.org/drawingml/2006/main" name="Office Theme">
  <a:themeElements>
    <a:clrScheme name="Game Board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ame Board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63151B4-AA19-4907-9168-9B66268D5F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Quiz show game (multicolor categories, widescreen)</Template>
  <TotalTime>0</TotalTime>
  <Words>651</Words>
  <Application>Microsoft Office PowerPoint</Application>
  <PresentationFormat>Widescreen</PresentationFormat>
  <Paragraphs>205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Corbel</vt:lpstr>
      <vt:lpstr>Game Board Colorful 16x9</vt:lpstr>
      <vt:lpstr>PowerPoint Presentation</vt:lpstr>
      <vt:lpstr>PowerPoint Presentation</vt:lpstr>
      <vt:lpstr>Article 1</vt:lpstr>
      <vt:lpstr>Article 1</vt:lpstr>
      <vt:lpstr>Article 1</vt:lpstr>
      <vt:lpstr>Article 1</vt:lpstr>
      <vt:lpstr>Article 1</vt:lpstr>
      <vt:lpstr>Article 1</vt:lpstr>
      <vt:lpstr>Article 1</vt:lpstr>
      <vt:lpstr>Article 1</vt:lpstr>
      <vt:lpstr>Article 1</vt:lpstr>
      <vt:lpstr>Article 1</vt:lpstr>
      <vt:lpstr>Article 2</vt:lpstr>
      <vt:lpstr>Article 2</vt:lpstr>
      <vt:lpstr>Article 2</vt:lpstr>
      <vt:lpstr>Article 2</vt:lpstr>
      <vt:lpstr>Article 2</vt:lpstr>
      <vt:lpstr>Article 2</vt:lpstr>
      <vt:lpstr>Article 2</vt:lpstr>
      <vt:lpstr>Article 2</vt:lpstr>
      <vt:lpstr>Article 2</vt:lpstr>
      <vt:lpstr>Article 2</vt:lpstr>
      <vt:lpstr>Article 3</vt:lpstr>
      <vt:lpstr>Article 3</vt:lpstr>
      <vt:lpstr>Article 3</vt:lpstr>
      <vt:lpstr>Article 3</vt:lpstr>
      <vt:lpstr>Article 3</vt:lpstr>
      <vt:lpstr>Article 3</vt:lpstr>
      <vt:lpstr>Article 3</vt:lpstr>
      <vt:lpstr>Article 3</vt:lpstr>
      <vt:lpstr>Article 3</vt:lpstr>
      <vt:lpstr>Article 3</vt:lpstr>
      <vt:lpstr>Constitution Convention</vt:lpstr>
      <vt:lpstr>Constitution Convention</vt:lpstr>
      <vt:lpstr>Constitution Convention</vt:lpstr>
      <vt:lpstr>Constitution Convention</vt:lpstr>
      <vt:lpstr>Constitution Convention</vt:lpstr>
      <vt:lpstr>Constitution Convention</vt:lpstr>
      <vt:lpstr>Constitution Convention</vt:lpstr>
      <vt:lpstr>Constitution Convention</vt:lpstr>
      <vt:lpstr>Constitution Convention</vt:lpstr>
      <vt:lpstr>Constitution Convention</vt:lpstr>
      <vt:lpstr>Amendments</vt:lpstr>
      <vt:lpstr>Amendments</vt:lpstr>
      <vt:lpstr>Amendments</vt:lpstr>
      <vt:lpstr>Amendments</vt:lpstr>
      <vt:lpstr>Amendments</vt:lpstr>
      <vt:lpstr>Amendments</vt:lpstr>
      <vt:lpstr>Amendments</vt:lpstr>
      <vt:lpstr>Amendments</vt:lpstr>
      <vt:lpstr>Amendments</vt:lpstr>
      <vt:lpstr>Amendments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2016-05-12T21:12:07Z</dcterms:created>
  <dcterms:modified xsi:type="dcterms:W3CDTF">2016-05-16T20:53:13Z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TC040012069991</vt:lpwstr>
  </property>
</Properties>
</file>